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25"/>
    <a:srgbClr val="FF4747"/>
    <a:srgbClr val="FF5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84" autoAdjust="0"/>
    <p:restoredTop sz="94660"/>
  </p:normalViewPr>
  <p:slideViewPr>
    <p:cSldViewPr snapToGrid="0">
      <p:cViewPr varScale="1">
        <p:scale>
          <a:sx n="110" d="100"/>
          <a:sy n="110" d="100"/>
        </p:scale>
        <p:origin x="1056" y="108"/>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4B686D-618C-43B9-94DB-68D77346A7C3}"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DC546-D86C-4C22-BFD2-25EDC205F1FD}" type="slidenum">
              <a:rPr lang="en-US" smtClean="0"/>
              <a:t>‹#›</a:t>
            </a:fld>
            <a:endParaRPr lang="en-US"/>
          </a:p>
        </p:txBody>
      </p:sp>
    </p:spTree>
    <p:extLst>
      <p:ext uri="{BB962C8B-B14F-4D97-AF65-F5344CB8AC3E}">
        <p14:creationId xmlns:p14="http://schemas.microsoft.com/office/powerpoint/2010/main" val="262682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B686D-618C-43B9-94DB-68D77346A7C3}"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DC546-D86C-4C22-BFD2-25EDC205F1FD}" type="slidenum">
              <a:rPr lang="en-US" smtClean="0"/>
              <a:t>‹#›</a:t>
            </a:fld>
            <a:endParaRPr lang="en-US"/>
          </a:p>
        </p:txBody>
      </p:sp>
    </p:spTree>
    <p:extLst>
      <p:ext uri="{BB962C8B-B14F-4D97-AF65-F5344CB8AC3E}">
        <p14:creationId xmlns:p14="http://schemas.microsoft.com/office/powerpoint/2010/main" val="102872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B686D-618C-43B9-94DB-68D77346A7C3}"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DC546-D86C-4C22-BFD2-25EDC205F1FD}" type="slidenum">
              <a:rPr lang="en-US" smtClean="0"/>
              <a:t>‹#›</a:t>
            </a:fld>
            <a:endParaRPr lang="en-US"/>
          </a:p>
        </p:txBody>
      </p:sp>
    </p:spTree>
    <p:extLst>
      <p:ext uri="{BB962C8B-B14F-4D97-AF65-F5344CB8AC3E}">
        <p14:creationId xmlns:p14="http://schemas.microsoft.com/office/powerpoint/2010/main" val="234568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B686D-618C-43B9-94DB-68D77346A7C3}"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DC546-D86C-4C22-BFD2-25EDC205F1FD}" type="slidenum">
              <a:rPr lang="en-US" smtClean="0"/>
              <a:t>‹#›</a:t>
            </a:fld>
            <a:endParaRPr lang="en-US"/>
          </a:p>
        </p:txBody>
      </p:sp>
    </p:spTree>
    <p:extLst>
      <p:ext uri="{BB962C8B-B14F-4D97-AF65-F5344CB8AC3E}">
        <p14:creationId xmlns:p14="http://schemas.microsoft.com/office/powerpoint/2010/main" val="285155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4B686D-618C-43B9-94DB-68D77346A7C3}"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DC546-D86C-4C22-BFD2-25EDC205F1FD}" type="slidenum">
              <a:rPr lang="en-US" smtClean="0"/>
              <a:t>‹#›</a:t>
            </a:fld>
            <a:endParaRPr lang="en-US"/>
          </a:p>
        </p:txBody>
      </p:sp>
    </p:spTree>
    <p:extLst>
      <p:ext uri="{BB962C8B-B14F-4D97-AF65-F5344CB8AC3E}">
        <p14:creationId xmlns:p14="http://schemas.microsoft.com/office/powerpoint/2010/main" val="382283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4B686D-618C-43B9-94DB-68D77346A7C3}"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DC546-D86C-4C22-BFD2-25EDC205F1FD}" type="slidenum">
              <a:rPr lang="en-US" smtClean="0"/>
              <a:t>‹#›</a:t>
            </a:fld>
            <a:endParaRPr lang="en-US"/>
          </a:p>
        </p:txBody>
      </p:sp>
    </p:spTree>
    <p:extLst>
      <p:ext uri="{BB962C8B-B14F-4D97-AF65-F5344CB8AC3E}">
        <p14:creationId xmlns:p14="http://schemas.microsoft.com/office/powerpoint/2010/main" val="295846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4B686D-618C-43B9-94DB-68D77346A7C3}" type="datetimeFigureOut">
              <a:rPr lang="en-US" smtClean="0"/>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DC546-D86C-4C22-BFD2-25EDC205F1FD}" type="slidenum">
              <a:rPr lang="en-US" smtClean="0"/>
              <a:t>‹#›</a:t>
            </a:fld>
            <a:endParaRPr lang="en-US"/>
          </a:p>
        </p:txBody>
      </p:sp>
    </p:spTree>
    <p:extLst>
      <p:ext uri="{BB962C8B-B14F-4D97-AF65-F5344CB8AC3E}">
        <p14:creationId xmlns:p14="http://schemas.microsoft.com/office/powerpoint/2010/main" val="242890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4B686D-618C-43B9-94DB-68D77346A7C3}" type="datetimeFigureOut">
              <a:rPr lang="en-US" smtClean="0"/>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DC546-D86C-4C22-BFD2-25EDC205F1FD}" type="slidenum">
              <a:rPr lang="en-US" smtClean="0"/>
              <a:t>‹#›</a:t>
            </a:fld>
            <a:endParaRPr lang="en-US"/>
          </a:p>
        </p:txBody>
      </p:sp>
    </p:spTree>
    <p:extLst>
      <p:ext uri="{BB962C8B-B14F-4D97-AF65-F5344CB8AC3E}">
        <p14:creationId xmlns:p14="http://schemas.microsoft.com/office/powerpoint/2010/main" val="64406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B686D-618C-43B9-94DB-68D77346A7C3}" type="datetimeFigureOut">
              <a:rPr lang="en-US" smtClean="0"/>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DC546-D86C-4C22-BFD2-25EDC205F1FD}" type="slidenum">
              <a:rPr lang="en-US" smtClean="0"/>
              <a:t>‹#›</a:t>
            </a:fld>
            <a:endParaRPr lang="en-US"/>
          </a:p>
        </p:txBody>
      </p:sp>
    </p:spTree>
    <p:extLst>
      <p:ext uri="{BB962C8B-B14F-4D97-AF65-F5344CB8AC3E}">
        <p14:creationId xmlns:p14="http://schemas.microsoft.com/office/powerpoint/2010/main" val="278158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4B686D-618C-43B9-94DB-68D77346A7C3}"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DC546-D86C-4C22-BFD2-25EDC205F1FD}" type="slidenum">
              <a:rPr lang="en-US" smtClean="0"/>
              <a:t>‹#›</a:t>
            </a:fld>
            <a:endParaRPr lang="en-US"/>
          </a:p>
        </p:txBody>
      </p:sp>
    </p:spTree>
    <p:extLst>
      <p:ext uri="{BB962C8B-B14F-4D97-AF65-F5344CB8AC3E}">
        <p14:creationId xmlns:p14="http://schemas.microsoft.com/office/powerpoint/2010/main" val="2257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4B686D-618C-43B9-94DB-68D77346A7C3}"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DC546-D86C-4C22-BFD2-25EDC205F1FD}" type="slidenum">
              <a:rPr lang="en-US" smtClean="0"/>
              <a:t>‹#›</a:t>
            </a:fld>
            <a:endParaRPr lang="en-US"/>
          </a:p>
        </p:txBody>
      </p:sp>
    </p:spTree>
    <p:extLst>
      <p:ext uri="{BB962C8B-B14F-4D97-AF65-F5344CB8AC3E}">
        <p14:creationId xmlns:p14="http://schemas.microsoft.com/office/powerpoint/2010/main" val="261853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B686D-618C-43B9-94DB-68D77346A7C3}" type="datetimeFigureOut">
              <a:rPr lang="en-US" smtClean="0"/>
              <a:t>10/16/2019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DC546-D86C-4C22-BFD2-25EDC205F1FD}" type="slidenum">
              <a:rPr lang="en-US" smtClean="0"/>
              <a:t>‹#›</a:t>
            </a:fld>
            <a:endParaRPr lang="en-US"/>
          </a:p>
        </p:txBody>
      </p:sp>
    </p:spTree>
    <p:extLst>
      <p:ext uri="{BB962C8B-B14F-4D97-AF65-F5344CB8AC3E}">
        <p14:creationId xmlns:p14="http://schemas.microsoft.com/office/powerpoint/2010/main" val="1731153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958BDDD-9018-4D31-9812-362E19BDDA02}"/>
              </a:ext>
            </a:extLst>
          </p:cNvPr>
          <p:cNvSpPr>
            <a:spLocks/>
          </p:cNvSpPr>
          <p:nvPr/>
        </p:nvSpPr>
        <p:spPr>
          <a:xfrm>
            <a:off x="786146" y="4929890"/>
            <a:ext cx="11074360" cy="1069443"/>
          </a:xfrm>
          <a:prstGeom prst="rect">
            <a:avLst/>
          </a:prstGeom>
          <a:solidFill>
            <a:sysClr val="window" lastClr="FFFFFF"/>
          </a:solidFill>
          <a:ln w="12700" cap="flat" cmpd="sng" algn="ctr">
            <a:solidFill>
              <a:sysClr val="window" lastClr="FFFFFF"/>
            </a:solidFill>
            <a:prstDash val="solid"/>
            <a:miter lim="800000"/>
          </a:ln>
          <a:effectLst/>
        </p:spPr>
        <p:txBody>
          <a:bodyPr anchor="ctr"/>
          <a:lstStyle/>
          <a:p>
            <a:pPr>
              <a:defRPr/>
            </a:pPr>
            <a:r>
              <a:rPr lang="en-US" sz="1400" dirty="0"/>
              <a:t>This study analyzed 156 </a:t>
            </a:r>
            <a:r>
              <a:rPr lang="en-US" sz="1400" dirty="0" err="1"/>
              <a:t>oligometastatic</a:t>
            </a:r>
            <a:r>
              <a:rPr lang="en-US" sz="1400" dirty="0"/>
              <a:t> </a:t>
            </a:r>
            <a:r>
              <a:rPr lang="en-US" sz="1400" dirty="0" err="1"/>
              <a:t>PCa</a:t>
            </a:r>
            <a:r>
              <a:rPr lang="en-US" sz="1400" dirty="0"/>
              <a:t> (</a:t>
            </a:r>
            <a:r>
              <a:rPr lang="en-US" sz="1400" dirty="0" err="1"/>
              <a:t>OPCa</a:t>
            </a:r>
            <a:r>
              <a:rPr lang="en-US" sz="1400" dirty="0"/>
              <a:t>) patients and 354 metastatic lesions. Median biochemical progression free survival (</a:t>
            </a:r>
            <a:r>
              <a:rPr lang="en-US" sz="1400" dirty="0" err="1"/>
              <a:t>bPFS</a:t>
            </a:r>
            <a:r>
              <a:rPr lang="en-US" sz="1400" dirty="0"/>
              <a:t>) for the entire cohort was 12.9 months and 52% at one year. On multivariable analysis, factors associated with prolonged </a:t>
            </a:r>
            <a:r>
              <a:rPr lang="en-US" sz="1400" dirty="0" err="1"/>
              <a:t>bPFS</a:t>
            </a:r>
            <a:r>
              <a:rPr lang="en-US" sz="1400" dirty="0"/>
              <a:t> were </a:t>
            </a:r>
            <a:r>
              <a:rPr lang="en-US" sz="1400" dirty="0" err="1"/>
              <a:t>peri</a:t>
            </a:r>
            <a:r>
              <a:rPr lang="en-US" sz="1400" dirty="0"/>
              <a:t>-RT androgen deprivation (ADT), lower GTV, and hormone sensitive (HS) </a:t>
            </a:r>
            <a:r>
              <a:rPr lang="en-US" sz="1400" dirty="0" err="1"/>
              <a:t>OPCa</a:t>
            </a:r>
            <a:r>
              <a:rPr lang="en-US" sz="1400" dirty="0"/>
              <a:t>. A group of 28 men with hormone sensitive </a:t>
            </a:r>
            <a:r>
              <a:rPr lang="en-US" sz="1400" dirty="0" err="1"/>
              <a:t>OPCa</a:t>
            </a:r>
            <a:r>
              <a:rPr lang="en-US" sz="1400" dirty="0"/>
              <a:t> treated with a course of </a:t>
            </a:r>
            <a:r>
              <a:rPr lang="en-US" sz="1400" dirty="0" err="1"/>
              <a:t>peri</a:t>
            </a:r>
            <a:r>
              <a:rPr lang="en-US" sz="1400" dirty="0"/>
              <a:t>-RT androgen deprivation (median 4.3 months) with recovery of testosterone. At median 33.5 month follow up, 20 have not developed </a:t>
            </a:r>
            <a:r>
              <a:rPr lang="en-US" sz="1400" dirty="0" err="1"/>
              <a:t>bPFS</a:t>
            </a:r>
            <a:r>
              <a:rPr lang="en-US" sz="1400" dirty="0"/>
              <a:t>, median </a:t>
            </a:r>
            <a:r>
              <a:rPr lang="en-US" sz="1400" dirty="0" err="1"/>
              <a:t>bPFS</a:t>
            </a:r>
            <a:r>
              <a:rPr lang="en-US" sz="1400" dirty="0"/>
              <a:t> has not yet been reached, and 24 month </a:t>
            </a:r>
            <a:r>
              <a:rPr lang="en-US" sz="1400" dirty="0" err="1"/>
              <a:t>bPFS</a:t>
            </a:r>
            <a:r>
              <a:rPr lang="en-US" sz="1400" dirty="0"/>
              <a:t> was 77%.</a:t>
            </a:r>
          </a:p>
          <a:p>
            <a:pPr>
              <a:defRPr/>
            </a:pPr>
            <a:r>
              <a:rPr lang="en-US" sz="1400" dirty="0"/>
              <a:t>  </a:t>
            </a:r>
            <a:endParaRPr lang="en-US" sz="1400" b="1" dirty="0"/>
          </a:p>
        </p:txBody>
      </p:sp>
      <p:sp>
        <p:nvSpPr>
          <p:cNvPr id="24" name="Rectangle 23">
            <a:extLst>
              <a:ext uri="{FF2B5EF4-FFF2-40B4-BE49-F238E27FC236}">
                <a16:creationId xmlns:a16="http://schemas.microsoft.com/office/drawing/2014/main" id="{684C9C69-B0C5-4CA6-ADF1-241346656273}"/>
              </a:ext>
            </a:extLst>
          </p:cNvPr>
          <p:cNvSpPr>
            <a:spLocks/>
          </p:cNvSpPr>
          <p:nvPr/>
        </p:nvSpPr>
        <p:spPr>
          <a:xfrm>
            <a:off x="735875" y="1002465"/>
            <a:ext cx="11194868" cy="1028211"/>
          </a:xfrm>
          <a:prstGeom prst="rect">
            <a:avLst/>
          </a:prstGeom>
          <a:solidFill>
            <a:schemeClr val="accent2">
              <a:lumMod val="20000"/>
              <a:lumOff val="80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b="1" kern="0" dirty="0">
              <a:solidFill>
                <a:srgbClr val="0070C0"/>
              </a:solidFill>
              <a:latin typeface="Calibri" panose="020F0502020204030204"/>
            </a:endParaRPr>
          </a:p>
        </p:txBody>
      </p:sp>
      <p:sp>
        <p:nvSpPr>
          <p:cNvPr id="25" name="Rectangle 24">
            <a:extLst>
              <a:ext uri="{FF2B5EF4-FFF2-40B4-BE49-F238E27FC236}">
                <a16:creationId xmlns:a16="http://schemas.microsoft.com/office/drawing/2014/main" id="{48D0DD49-50BE-464A-90C5-B8AEFD8FE107}"/>
              </a:ext>
            </a:extLst>
          </p:cNvPr>
          <p:cNvSpPr>
            <a:spLocks/>
          </p:cNvSpPr>
          <p:nvPr/>
        </p:nvSpPr>
        <p:spPr>
          <a:xfrm>
            <a:off x="2944278" y="316407"/>
            <a:ext cx="7334690" cy="474393"/>
          </a:xfrm>
          <a:prstGeom prst="rect">
            <a:avLst/>
          </a:prstGeom>
          <a:solidFill>
            <a:sysClr val="window" lastClr="FFFFFF"/>
          </a:solidFill>
          <a:ln w="12700" cap="flat" cmpd="sng" algn="ctr">
            <a:solidFill>
              <a:sysClr val="window" lastClr="FFFFFF"/>
            </a:solidFill>
            <a:prstDash val="solid"/>
            <a:miter lim="800000"/>
          </a:ln>
          <a:effectLst/>
        </p:spPr>
        <p:txBody>
          <a:bodyPr anchor="ctr"/>
          <a:lstStyle/>
          <a:p>
            <a:pPr algn="ctr"/>
            <a:r>
              <a:rPr lang="en-US" sz="2000" b="1" dirty="0"/>
              <a:t>Radiotherapy In The Definitive Management Of </a:t>
            </a:r>
            <a:r>
              <a:rPr lang="en-US" sz="2000" b="1" dirty="0" err="1"/>
              <a:t>Oligometastatic</a:t>
            </a:r>
            <a:r>
              <a:rPr lang="en-US" sz="2000" b="1" dirty="0"/>
              <a:t> Prostate Cancer: The Johns Hopkins Experience</a:t>
            </a:r>
          </a:p>
        </p:txBody>
      </p:sp>
      <p:sp>
        <p:nvSpPr>
          <p:cNvPr id="26" name="Rectangle 25">
            <a:extLst>
              <a:ext uri="{FF2B5EF4-FFF2-40B4-BE49-F238E27FC236}">
                <a16:creationId xmlns:a16="http://schemas.microsoft.com/office/drawing/2014/main" id="{3A7987F9-3914-42E7-ACDD-19D2D9E33A4E}"/>
              </a:ext>
            </a:extLst>
          </p:cNvPr>
          <p:cNvSpPr>
            <a:spLocks/>
          </p:cNvSpPr>
          <p:nvPr/>
        </p:nvSpPr>
        <p:spPr>
          <a:xfrm>
            <a:off x="6472" y="1"/>
            <a:ext cx="368753" cy="6351104"/>
          </a:xfrm>
          <a:prstGeom prst="rect">
            <a:avLst/>
          </a:prstGeom>
          <a:solidFill>
            <a:srgbClr val="C00000"/>
          </a:solidFill>
          <a:ln w="12700" cap="flat" cmpd="sng" algn="ctr">
            <a:solidFill>
              <a:srgbClr val="C00000"/>
            </a:solid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Calibri" panose="020F0502020204030204"/>
            </a:endParaRPr>
          </a:p>
        </p:txBody>
      </p:sp>
      <p:sp>
        <p:nvSpPr>
          <p:cNvPr id="27" name="Rectangle 26">
            <a:extLst>
              <a:ext uri="{FF2B5EF4-FFF2-40B4-BE49-F238E27FC236}">
                <a16:creationId xmlns:a16="http://schemas.microsoft.com/office/drawing/2014/main" id="{626665CA-DD2B-414F-96A8-6F3A4F135A83}"/>
              </a:ext>
            </a:extLst>
          </p:cNvPr>
          <p:cNvSpPr>
            <a:spLocks/>
          </p:cNvSpPr>
          <p:nvPr/>
        </p:nvSpPr>
        <p:spPr>
          <a:xfrm flipH="1">
            <a:off x="446374" y="0"/>
            <a:ext cx="149105" cy="6351104"/>
          </a:xfrm>
          <a:prstGeom prst="rect">
            <a:avLst/>
          </a:prstGeom>
          <a:solidFill>
            <a:schemeClr val="tx1"/>
          </a:solidFill>
          <a:ln w="12700" cap="flat" cmpd="sng" algn="ctr">
            <a:solidFill>
              <a:schemeClr val="tx1"/>
            </a:solidFill>
            <a:prstDash val="solid"/>
            <a:miter lim="800000"/>
          </a:ln>
          <a:effectLst/>
        </p:spPr>
        <p:txBody>
          <a:bodyPr anchor="ctr"/>
          <a:lstStyle/>
          <a:p>
            <a:pPr algn="ctr" eaLnBrk="1" fontAlgn="auto" hangingPunct="1">
              <a:spcBef>
                <a:spcPts val="0"/>
              </a:spcBef>
              <a:spcAft>
                <a:spcPts val="0"/>
              </a:spcAft>
              <a:defRPr/>
            </a:pPr>
            <a:endParaRPr lang="en-US" kern="0">
              <a:solidFill>
                <a:prstClr val="white"/>
              </a:solidFill>
              <a:latin typeface="Calibri" panose="020F0502020204030204"/>
            </a:endParaRPr>
          </a:p>
        </p:txBody>
      </p:sp>
      <p:sp>
        <p:nvSpPr>
          <p:cNvPr id="28" name="TextBox 27">
            <a:extLst>
              <a:ext uri="{FF2B5EF4-FFF2-40B4-BE49-F238E27FC236}">
                <a16:creationId xmlns:a16="http://schemas.microsoft.com/office/drawing/2014/main" id="{26E3BFCD-532C-49AC-A29C-12BAFEA1B483}"/>
              </a:ext>
            </a:extLst>
          </p:cNvPr>
          <p:cNvSpPr txBox="1"/>
          <p:nvPr/>
        </p:nvSpPr>
        <p:spPr>
          <a:xfrm>
            <a:off x="761975" y="939748"/>
            <a:ext cx="11363076" cy="1169551"/>
          </a:xfrm>
          <a:prstGeom prst="rect">
            <a:avLst/>
          </a:prstGeom>
          <a:noFill/>
        </p:spPr>
        <p:txBody>
          <a:bodyPr wrap="square">
            <a:spAutoFit/>
          </a:bodyPr>
          <a:lstStyle/>
          <a:p>
            <a:pPr>
              <a:defRPr/>
            </a:pPr>
            <a:r>
              <a:rPr lang="en-US" sz="1400" kern="0" dirty="0">
                <a:solidFill>
                  <a:srgbClr val="C00000"/>
                </a:solidFill>
                <a:latin typeface="Calibri" panose="020F0502020204030204"/>
              </a:rPr>
              <a:t>The role of local therapy in the management of </a:t>
            </a:r>
            <a:r>
              <a:rPr lang="en-US" sz="1400" kern="0" dirty="0" err="1">
                <a:solidFill>
                  <a:srgbClr val="C00000"/>
                </a:solidFill>
                <a:latin typeface="Calibri" panose="020F0502020204030204"/>
              </a:rPr>
              <a:t>oligometastatic</a:t>
            </a:r>
            <a:r>
              <a:rPr lang="en-US" sz="1400" kern="0" dirty="0">
                <a:solidFill>
                  <a:srgbClr val="C00000"/>
                </a:solidFill>
                <a:latin typeface="Calibri" panose="020F0502020204030204"/>
              </a:rPr>
              <a:t> disease is a rapidly evolving paradigm. Evidence suggests its integration as consolidation therapy in de novo or </a:t>
            </a:r>
            <a:r>
              <a:rPr lang="en-US" sz="1400" kern="0" dirty="0" err="1">
                <a:solidFill>
                  <a:srgbClr val="C00000"/>
                </a:solidFill>
                <a:latin typeface="Calibri" panose="020F0502020204030204"/>
              </a:rPr>
              <a:t>oligorecurrent</a:t>
            </a:r>
            <a:r>
              <a:rPr lang="en-US" sz="1400" kern="0" dirty="0">
                <a:solidFill>
                  <a:srgbClr val="C00000"/>
                </a:solidFill>
                <a:latin typeface="Calibri" panose="020F0502020204030204"/>
              </a:rPr>
              <a:t> disease is associated with improvements in overall survival. Within prostate cancer (</a:t>
            </a:r>
            <a:r>
              <a:rPr lang="en-US" sz="1400" kern="0" dirty="0" err="1">
                <a:solidFill>
                  <a:srgbClr val="C00000"/>
                </a:solidFill>
                <a:latin typeface="Calibri" panose="020F0502020204030204"/>
              </a:rPr>
              <a:t>Pca</a:t>
            </a:r>
            <a:r>
              <a:rPr lang="en-US" sz="1400" kern="0" dirty="0">
                <a:solidFill>
                  <a:srgbClr val="C00000"/>
                </a:solidFill>
                <a:latin typeface="Calibri" panose="020F0502020204030204"/>
              </a:rPr>
              <a:t>) specific cohorts SABR appears safe and effective in forestalling the initiation of androgen deprivation therapy in </a:t>
            </a:r>
            <a:r>
              <a:rPr lang="en-US" sz="1400" kern="0" dirty="0" err="1">
                <a:solidFill>
                  <a:srgbClr val="C00000"/>
                </a:solidFill>
              </a:rPr>
              <a:t>oligorecurrent</a:t>
            </a:r>
            <a:r>
              <a:rPr lang="en-US" sz="1400" kern="0" dirty="0">
                <a:solidFill>
                  <a:srgbClr val="C00000"/>
                </a:solidFill>
              </a:rPr>
              <a:t> hormone-</a:t>
            </a:r>
            <a:r>
              <a:rPr lang="en-US" sz="1400" kern="0" dirty="0">
                <a:solidFill>
                  <a:srgbClr val="C00000"/>
                </a:solidFill>
                <a:latin typeface="Calibri" panose="020F0502020204030204"/>
              </a:rPr>
              <a:t>sensitive disease. However metastatic </a:t>
            </a:r>
            <a:r>
              <a:rPr lang="en-US" sz="1400" kern="0" dirty="0" err="1">
                <a:solidFill>
                  <a:srgbClr val="C00000"/>
                </a:solidFill>
                <a:latin typeface="Calibri" panose="020F0502020204030204"/>
              </a:rPr>
              <a:t>PCa</a:t>
            </a:r>
            <a:r>
              <a:rPr lang="en-US" sz="1400" kern="0" dirty="0">
                <a:solidFill>
                  <a:srgbClr val="C00000"/>
                </a:solidFill>
                <a:latin typeface="Calibri" panose="020F0502020204030204"/>
              </a:rPr>
              <a:t> represents a heterogeneous disease and little data for the use of SABR exists across the various subgroups. Therefore here we report outcomes across these diverse patient populations and attempt to identify factors associated with improved oncologic outcomes.</a:t>
            </a:r>
            <a:endParaRPr lang="en-US" sz="1400" dirty="0">
              <a:solidFill>
                <a:schemeClr val="accent2"/>
              </a:solidFill>
            </a:endParaRPr>
          </a:p>
        </p:txBody>
      </p:sp>
      <p:pic>
        <p:nvPicPr>
          <p:cNvPr id="30" name="Picture 29">
            <a:extLst>
              <a:ext uri="{FF2B5EF4-FFF2-40B4-BE49-F238E27FC236}">
                <a16:creationId xmlns:a16="http://schemas.microsoft.com/office/drawing/2014/main" id="{0F845AA0-E29D-40EB-8725-869F887A7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8688" y="5702180"/>
            <a:ext cx="2756363" cy="640483"/>
          </a:xfrm>
          <a:prstGeom prst="rect">
            <a:avLst/>
          </a:prstGeom>
          <a:noFill/>
        </p:spPr>
      </p:pic>
      <p:grpSp>
        <p:nvGrpSpPr>
          <p:cNvPr id="41" name="Group 40"/>
          <p:cNvGrpSpPr/>
          <p:nvPr/>
        </p:nvGrpSpPr>
        <p:grpSpPr>
          <a:xfrm>
            <a:off x="801265" y="2093392"/>
            <a:ext cx="11129477" cy="2653727"/>
            <a:chOff x="801904" y="2524546"/>
            <a:chExt cx="9635725" cy="1957624"/>
          </a:xfrm>
        </p:grpSpPr>
        <p:sp>
          <p:nvSpPr>
            <p:cNvPr id="23" name="Rectangle 22">
              <a:extLst>
                <a:ext uri="{FF2B5EF4-FFF2-40B4-BE49-F238E27FC236}">
                  <a16:creationId xmlns:a16="http://schemas.microsoft.com/office/drawing/2014/main" id="{A7CB36C2-D863-4F99-A9A7-D0A7488F7CA2}"/>
                </a:ext>
              </a:extLst>
            </p:cNvPr>
            <p:cNvSpPr>
              <a:spLocks/>
            </p:cNvSpPr>
            <p:nvPr/>
          </p:nvSpPr>
          <p:spPr>
            <a:xfrm>
              <a:off x="801904" y="2524546"/>
              <a:ext cx="9635725" cy="1957624"/>
            </a:xfrm>
            <a:prstGeom prst="rect">
              <a:avLst/>
            </a:prstGeom>
            <a:solidFill>
              <a:srgbClr val="C00000"/>
            </a:solidFill>
            <a:ln w="12700" cap="flat" cmpd="sng" algn="ctr">
              <a:solidFill>
                <a:srgbClr val="FF5050"/>
              </a:solidFill>
              <a:prstDash val="solid"/>
              <a:miter lim="800000"/>
            </a:ln>
            <a:effectLst/>
          </p:spPr>
          <p:txBody>
            <a:bodyPr anchor="ctr"/>
            <a:lstStyle/>
            <a:p>
              <a:pPr algn="ctr" eaLnBrk="1" fontAlgn="auto" hangingPunct="1">
                <a:spcBef>
                  <a:spcPts val="0"/>
                </a:spcBef>
                <a:spcAft>
                  <a:spcPts val="0"/>
                </a:spcAft>
                <a:defRPr/>
              </a:pPr>
              <a:endParaRPr lang="en-US" b="1" kern="0" dirty="0">
                <a:solidFill>
                  <a:srgbClr val="0070C0"/>
                </a:solidFill>
                <a:latin typeface="Calibri" panose="020F0502020204030204"/>
              </a:endParaRPr>
            </a:p>
            <a:p>
              <a:pPr algn="ctr" eaLnBrk="1" fontAlgn="auto" hangingPunct="1">
                <a:spcBef>
                  <a:spcPts val="0"/>
                </a:spcBef>
                <a:spcAft>
                  <a:spcPts val="0"/>
                </a:spcAft>
                <a:defRPr/>
              </a:pPr>
              <a:endParaRPr lang="en-US" b="1" kern="0" dirty="0">
                <a:solidFill>
                  <a:srgbClr val="0070C0"/>
                </a:solidFill>
                <a:latin typeface="Calibri" panose="020F0502020204030204"/>
              </a:endParaRPr>
            </a:p>
            <a:p>
              <a:pPr algn="ctr" eaLnBrk="1" fontAlgn="auto" hangingPunct="1">
                <a:spcBef>
                  <a:spcPts val="0"/>
                </a:spcBef>
                <a:spcAft>
                  <a:spcPts val="0"/>
                </a:spcAft>
                <a:defRPr/>
              </a:pPr>
              <a:endParaRPr lang="en-US" b="1" kern="0" dirty="0">
                <a:solidFill>
                  <a:srgbClr val="0070C0"/>
                </a:solidFill>
                <a:latin typeface="Calibri" panose="020F0502020204030204"/>
              </a:endParaRPr>
            </a:p>
            <a:p>
              <a:pPr algn="ctr" eaLnBrk="1" fontAlgn="auto" hangingPunct="1">
                <a:spcBef>
                  <a:spcPts val="0"/>
                </a:spcBef>
                <a:spcAft>
                  <a:spcPts val="0"/>
                </a:spcAft>
                <a:defRPr/>
              </a:pPr>
              <a:endParaRPr lang="en-US" b="1" kern="0" dirty="0">
                <a:solidFill>
                  <a:srgbClr val="0070C0"/>
                </a:solidFill>
                <a:latin typeface="Calibri" panose="020F0502020204030204"/>
              </a:endParaRPr>
            </a:p>
          </p:txBody>
        </p:sp>
        <p:sp>
          <p:nvSpPr>
            <p:cNvPr id="35" name="TextBox 34"/>
            <p:cNvSpPr txBox="1"/>
            <p:nvPr/>
          </p:nvSpPr>
          <p:spPr>
            <a:xfrm rot="5400000">
              <a:off x="2050166" y="2685154"/>
              <a:ext cx="507743" cy="186528"/>
            </a:xfrm>
            <a:prstGeom prst="rect">
              <a:avLst/>
            </a:prstGeom>
            <a:noFill/>
          </p:spPr>
          <p:txBody>
            <a:bodyPr wrap="square" rtlCol="0">
              <a:spAutoFit/>
            </a:bodyPr>
            <a:lstStyle/>
            <a:p>
              <a:endParaRPr lang="en-US" sz="800" b="1" dirty="0">
                <a:solidFill>
                  <a:prstClr val="black"/>
                </a:solidFill>
                <a:latin typeface="Arial" panose="020B0604020202020204" pitchFamily="34" charset="0"/>
                <a:cs typeface="Arial" panose="020B0604020202020204" pitchFamily="34" charset="0"/>
              </a:endParaRPr>
            </a:p>
          </p:txBody>
        </p:sp>
        <p:sp>
          <p:nvSpPr>
            <p:cNvPr id="33" name="TextBox 32"/>
            <p:cNvSpPr txBox="1"/>
            <p:nvPr/>
          </p:nvSpPr>
          <p:spPr>
            <a:xfrm rot="5400000">
              <a:off x="3861259" y="3681663"/>
              <a:ext cx="455616" cy="186527"/>
            </a:xfrm>
            <a:prstGeom prst="rect">
              <a:avLst/>
            </a:prstGeom>
            <a:noFill/>
          </p:spPr>
          <p:txBody>
            <a:bodyPr wrap="square" rtlCol="0">
              <a:spAutoFit/>
            </a:bodyPr>
            <a:lstStyle/>
            <a:p>
              <a:pPr algn="r"/>
              <a:endParaRPr lang="en-US" sz="800" b="1" dirty="0">
                <a:latin typeface="Arial" panose="020B0604020202020204" pitchFamily="34" charset="0"/>
                <a:cs typeface="Arial" panose="020B0604020202020204" pitchFamily="34" charset="0"/>
              </a:endParaRPr>
            </a:p>
          </p:txBody>
        </p:sp>
      </p:grpSp>
      <p:sp>
        <p:nvSpPr>
          <p:cNvPr id="39" name="Rectangle 38">
            <a:extLst>
              <a:ext uri="{FF2B5EF4-FFF2-40B4-BE49-F238E27FC236}">
                <a16:creationId xmlns:a16="http://schemas.microsoft.com/office/drawing/2014/main" id="{4FB4563E-19A8-4455-AF32-EEACB7D2C4E9}"/>
              </a:ext>
            </a:extLst>
          </p:cNvPr>
          <p:cNvSpPr>
            <a:spLocks/>
          </p:cNvSpPr>
          <p:nvPr/>
        </p:nvSpPr>
        <p:spPr>
          <a:xfrm rot="5400000">
            <a:off x="5959028" y="606591"/>
            <a:ext cx="273941" cy="12192000"/>
          </a:xfrm>
          <a:prstGeom prst="rect">
            <a:avLst/>
          </a:prstGeom>
          <a:solidFill>
            <a:srgbClr val="C00000"/>
          </a:solidFill>
          <a:ln w="12700" cap="flat" cmpd="sng" algn="ctr">
            <a:solidFill>
              <a:srgbClr val="C00000"/>
            </a:solidFill>
            <a:prstDash val="solid"/>
            <a:miter lim="800000"/>
          </a:ln>
          <a:effectLst/>
        </p:spPr>
        <p:txBody>
          <a:bodyPr anchor="ctr"/>
          <a:lstStyle/>
          <a:p>
            <a:pPr algn="ctr">
              <a:defRPr/>
            </a:pPr>
            <a:endParaRPr lang="en-US" kern="0">
              <a:solidFill>
                <a:prstClr val="white"/>
              </a:solidFill>
              <a:latin typeface="Calibri" panose="020F0502020204030204"/>
            </a:endParaRPr>
          </a:p>
        </p:txBody>
      </p:sp>
      <p:sp>
        <p:nvSpPr>
          <p:cNvPr id="40" name="Rectangle 39">
            <a:extLst>
              <a:ext uri="{FF2B5EF4-FFF2-40B4-BE49-F238E27FC236}">
                <a16:creationId xmlns:a16="http://schemas.microsoft.com/office/drawing/2014/main" id="{2A4B6653-4D71-45DC-8C7F-8392CF4AAA56}"/>
              </a:ext>
            </a:extLst>
          </p:cNvPr>
          <p:cNvSpPr>
            <a:spLocks/>
          </p:cNvSpPr>
          <p:nvPr/>
        </p:nvSpPr>
        <p:spPr>
          <a:xfrm rot="5400000">
            <a:off x="6030077" y="348409"/>
            <a:ext cx="138315" cy="12185527"/>
          </a:xfrm>
          <a:prstGeom prst="rect">
            <a:avLst/>
          </a:prstGeom>
          <a:solidFill>
            <a:sysClr val="windowText" lastClr="000000"/>
          </a:soli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pic>
        <p:nvPicPr>
          <p:cNvPr id="2" name="Picture 1"/>
          <p:cNvPicPr>
            <a:picLocks noChangeAspect="1"/>
          </p:cNvPicPr>
          <p:nvPr/>
        </p:nvPicPr>
        <p:blipFill>
          <a:blip r:embed="rId3"/>
          <a:stretch>
            <a:fillRect/>
          </a:stretch>
        </p:blipFill>
        <p:spPr>
          <a:xfrm>
            <a:off x="1061394" y="2356730"/>
            <a:ext cx="2220125" cy="2200478"/>
          </a:xfrm>
          <a:prstGeom prst="rect">
            <a:avLst/>
          </a:prstGeom>
        </p:spPr>
      </p:pic>
      <p:pic>
        <p:nvPicPr>
          <p:cNvPr id="3" name="Picture 2"/>
          <p:cNvPicPr>
            <a:picLocks noChangeAspect="1"/>
          </p:cNvPicPr>
          <p:nvPr/>
        </p:nvPicPr>
        <p:blipFill>
          <a:blip r:embed="rId4"/>
          <a:stretch>
            <a:fillRect/>
          </a:stretch>
        </p:blipFill>
        <p:spPr>
          <a:xfrm>
            <a:off x="3746828" y="2356730"/>
            <a:ext cx="2198386" cy="2200478"/>
          </a:xfrm>
          <a:prstGeom prst="rect">
            <a:avLst/>
          </a:prstGeom>
        </p:spPr>
      </p:pic>
      <p:pic>
        <p:nvPicPr>
          <p:cNvPr id="4" name="Picture 3"/>
          <p:cNvPicPr>
            <a:picLocks noChangeAspect="1"/>
          </p:cNvPicPr>
          <p:nvPr/>
        </p:nvPicPr>
        <p:blipFill>
          <a:blip r:embed="rId5"/>
          <a:stretch>
            <a:fillRect/>
          </a:stretch>
        </p:blipFill>
        <p:spPr>
          <a:xfrm>
            <a:off x="6484624" y="2357236"/>
            <a:ext cx="2209043" cy="2199972"/>
          </a:xfrm>
          <a:prstGeom prst="rect">
            <a:avLst/>
          </a:prstGeom>
        </p:spPr>
      </p:pic>
      <p:pic>
        <p:nvPicPr>
          <p:cNvPr id="5" name="Picture 4"/>
          <p:cNvPicPr>
            <a:picLocks noChangeAspect="1"/>
          </p:cNvPicPr>
          <p:nvPr/>
        </p:nvPicPr>
        <p:blipFill>
          <a:blip r:embed="rId6"/>
          <a:stretch>
            <a:fillRect/>
          </a:stretch>
        </p:blipFill>
        <p:spPr>
          <a:xfrm>
            <a:off x="9214993" y="2374430"/>
            <a:ext cx="2198386" cy="2195603"/>
          </a:xfrm>
          <a:prstGeom prst="rect">
            <a:avLst/>
          </a:prstGeom>
        </p:spPr>
      </p:pic>
    </p:spTree>
    <p:extLst>
      <p:ext uri="{BB962C8B-B14F-4D97-AF65-F5344CB8AC3E}">
        <p14:creationId xmlns:p14="http://schemas.microsoft.com/office/powerpoint/2010/main" val="1795557069"/>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
  <TotalTime>1707</TotalTime>
  <Words>240</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Dawit Tegbaru</dc:creator>
  <cp:lastModifiedBy>Lisa Braverman</cp:lastModifiedBy>
  <cp:revision>48</cp:revision>
  <cp:lastPrinted>2019-02-04T19:16:03Z</cp:lastPrinted>
  <dcterms:created xsi:type="dcterms:W3CDTF">2019-01-17T17:30:52Z</dcterms:created>
  <dcterms:modified xsi:type="dcterms:W3CDTF">2019-10-16T19:06:39Z</dcterms:modified>
</cp:coreProperties>
</file>